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61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56" r:id="rId16"/>
    <p:sldId id="257" r:id="rId17"/>
    <p:sldId id="258" r:id="rId18"/>
    <p:sldId id="259" r:id="rId19"/>
    <p:sldId id="260" r:id="rId20"/>
    <p:sldId id="275" r:id="rId2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34"/>
    <p:restoredTop sz="94570"/>
  </p:normalViewPr>
  <p:slideViewPr>
    <p:cSldViewPr snapToGrid="0">
      <p:cViewPr>
        <p:scale>
          <a:sx n="89" d="100"/>
          <a:sy n="89" d="100"/>
        </p:scale>
        <p:origin x="144" y="4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848836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>
              <a:buSzPct val="100000"/>
              <a:buFont typeface="Arial"/>
              <a:buChar char="•"/>
            </a:pPr>
            <a:r>
              <a:t>Personas </a:t>
            </a:r>
          </a:p>
          <a:p>
            <a:pPr marL="457200" indent="-457200">
              <a:buSzPct val="100000"/>
              <a:buFont typeface="Arial"/>
              <a:buChar char="•"/>
            </a:pPr>
            <a:r>
              <a:t>Storyboarding</a:t>
            </a:r>
          </a:p>
          <a:p>
            <a:pPr marL="457200" indent="-457200">
              <a:buSzPct val="100000"/>
              <a:buFont typeface="Arial"/>
              <a:buChar char="•"/>
            </a:pPr>
            <a:r>
              <a:t>Horizontal x Vertical Prototyping</a:t>
            </a:r>
          </a:p>
          <a:p>
            <a:pPr marL="457200" indent="-457200">
              <a:buSzPct val="100000"/>
              <a:buFont typeface="Arial"/>
              <a:buChar char="•"/>
            </a:pPr>
            <a:r>
              <a:t>Demo  </a:t>
            </a:r>
          </a:p>
        </p:txBody>
      </p:sp>
    </p:spTree>
    <p:extLst>
      <p:ext uri="{BB962C8B-B14F-4D97-AF65-F5344CB8AC3E}">
        <p14:creationId xmlns:p14="http://schemas.microsoft.com/office/powerpoint/2010/main" val="1792911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826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065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066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58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99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8" Type="http://schemas.openxmlformats.org/officeDocument/2006/relationships/image" Target="../media/image6.png"/><Relationship Id="rId9" Type="http://schemas.openxmlformats.org/officeDocument/2006/relationships/image" Target="../media/image7.tif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26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5.jpeg"/><Relationship Id="rId6" Type="http://schemas.openxmlformats.org/officeDocument/2006/relationships/image" Target="../media/image23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6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.ti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ti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tif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4" Type="http://schemas.openxmlformats.org/officeDocument/2006/relationships/image" Target="../media/image22.png"/><Relationship Id="rId5" Type="http://schemas.openxmlformats.org/officeDocument/2006/relationships/image" Target="../media/image5.jpe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4" Type="http://schemas.openxmlformats.org/officeDocument/2006/relationships/image" Target="../media/image21.tif"/><Relationship Id="rId5" Type="http://schemas.openxmlformats.org/officeDocument/2006/relationships/image" Target="../media/image22.png"/><Relationship Id="rId6" Type="http://schemas.openxmlformats.org/officeDocument/2006/relationships/image" Target="../media/image5.jpe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Picture 5"/>
          <p:cNvGrpSpPr/>
          <p:nvPr/>
        </p:nvGrpSpPr>
        <p:grpSpPr>
          <a:xfrm>
            <a:off x="394482" y="1941973"/>
            <a:ext cx="1928572" cy="1951844"/>
            <a:chOff x="0" y="0"/>
            <a:chExt cx="2571428" cy="2602456"/>
          </a:xfrm>
        </p:grpSpPr>
        <p:pic>
          <p:nvPicPr>
            <p:cNvPr id="113" name="Picture 5" descr="Picture 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2279329" cy="2323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2" name="Picture 5" descr="Picture 5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571429" cy="2602457"/>
            </a:xfrm>
            <a:prstGeom prst="rect">
              <a:avLst/>
            </a:prstGeom>
            <a:effectLst/>
          </p:spPr>
        </p:pic>
      </p:grpSp>
      <p:grpSp>
        <p:nvGrpSpPr>
          <p:cNvPr id="117" name="storyboarding-process-image-storyboarding-process-image-flat-vector-cartoon-illustration-objects-eps-vector_csp47210680.jpg"/>
          <p:cNvGrpSpPr/>
          <p:nvPr/>
        </p:nvGrpSpPr>
        <p:grpSpPr>
          <a:xfrm>
            <a:off x="2501873" y="1941973"/>
            <a:ext cx="2000966" cy="1951844"/>
            <a:chOff x="0" y="0"/>
            <a:chExt cx="2667953" cy="2602456"/>
          </a:xfrm>
        </p:grpSpPr>
        <p:pic>
          <p:nvPicPr>
            <p:cNvPr id="116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14300"/>
              <a:ext cx="2375854" cy="2323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5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67954" cy="2602457"/>
            </a:xfrm>
            <a:prstGeom prst="rect">
              <a:avLst/>
            </a:prstGeom>
            <a:effectLst/>
          </p:spPr>
        </p:pic>
      </p:grpSp>
      <p:grpSp>
        <p:nvGrpSpPr>
          <p:cNvPr id="120" name="prototyping-image_csp23844571.jpg"/>
          <p:cNvGrpSpPr/>
          <p:nvPr/>
        </p:nvGrpSpPr>
        <p:grpSpPr>
          <a:xfrm>
            <a:off x="4681659" y="1941973"/>
            <a:ext cx="1980944" cy="1951844"/>
            <a:chOff x="0" y="0"/>
            <a:chExt cx="2641257" cy="2602456"/>
          </a:xfrm>
        </p:grpSpPr>
        <p:pic>
          <p:nvPicPr>
            <p:cNvPr id="119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52400" y="114300"/>
              <a:ext cx="2349158" cy="232305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8" name="prototyping-image_csp23844571.jpg" descr="prototyping-image_csp23844571.jpg"/>
            <p:cNvPicPr>
              <a:picLocks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641258" cy="2602457"/>
            </a:xfrm>
            <a:prstGeom prst="rect">
              <a:avLst/>
            </a:prstGeom>
            <a:effectLst/>
          </p:spPr>
        </p:pic>
      </p:grpSp>
      <p:grpSp>
        <p:nvGrpSpPr>
          <p:cNvPr id="123" name="Image"/>
          <p:cNvGrpSpPr/>
          <p:nvPr/>
        </p:nvGrpSpPr>
        <p:grpSpPr>
          <a:xfrm>
            <a:off x="6841423" y="1932186"/>
            <a:ext cx="1980944" cy="1971419"/>
            <a:chOff x="0" y="0"/>
            <a:chExt cx="2641257" cy="2628557"/>
          </a:xfrm>
        </p:grpSpPr>
        <p:pic>
          <p:nvPicPr>
            <p:cNvPr id="122" name="Image" descr="Image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52400" y="114300"/>
              <a:ext cx="2349158" cy="234915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1" name="Image" descr="Image"/>
            <p:cNvPicPr>
              <a:picLocks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641258" cy="2628558"/>
            </a:xfrm>
            <a:prstGeom prst="rect">
              <a:avLst/>
            </a:prstGeom>
            <a:effectLst/>
          </p:spPr>
        </p:pic>
      </p:grpSp>
      <p:sp>
        <p:nvSpPr>
          <p:cNvPr id="124" name="Personas"/>
          <p:cNvSpPr txBox="1"/>
          <p:nvPr/>
        </p:nvSpPr>
        <p:spPr>
          <a:xfrm>
            <a:off x="891839" y="4283053"/>
            <a:ext cx="128753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Personas</a:t>
            </a:r>
          </a:p>
        </p:txBody>
      </p:sp>
      <p:sp>
        <p:nvSpPr>
          <p:cNvPr id="125" name="Storyboarding"/>
          <p:cNvSpPr txBox="1"/>
          <p:nvPr/>
        </p:nvSpPr>
        <p:spPr>
          <a:xfrm>
            <a:off x="2643795" y="4283053"/>
            <a:ext cx="1864611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Storyboarding</a:t>
            </a:r>
          </a:p>
        </p:txBody>
      </p:sp>
      <p:sp>
        <p:nvSpPr>
          <p:cNvPr id="126" name="Horizontal…"/>
          <p:cNvSpPr txBox="1"/>
          <p:nvPr/>
        </p:nvSpPr>
        <p:spPr>
          <a:xfrm>
            <a:off x="4868065" y="4193034"/>
            <a:ext cx="1608131" cy="1131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algn="ctr">
              <a:defRPr sz="3000"/>
            </a:pPr>
            <a:r>
              <a:rPr sz="2250"/>
              <a:t>Horizontal</a:t>
            </a:r>
          </a:p>
          <a:p>
            <a:pPr algn="ctr">
              <a:defRPr sz="3000"/>
            </a:pPr>
            <a:r>
              <a:rPr sz="2250"/>
              <a:t>Vertical</a:t>
            </a:r>
          </a:p>
          <a:p>
            <a:pPr algn="ctr">
              <a:defRPr sz="3000"/>
            </a:pPr>
            <a:r>
              <a:rPr sz="2250"/>
              <a:t>Prototyping </a:t>
            </a:r>
          </a:p>
        </p:txBody>
      </p:sp>
      <p:sp>
        <p:nvSpPr>
          <p:cNvPr id="127" name="Demo"/>
          <p:cNvSpPr txBox="1"/>
          <p:nvPr/>
        </p:nvSpPr>
        <p:spPr>
          <a:xfrm>
            <a:off x="7412550" y="4193033"/>
            <a:ext cx="838689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 algn="ctr">
              <a:defRPr sz="3000"/>
            </a:lvl1pPr>
          </a:lstStyle>
          <a:p>
            <a:r>
              <a:rPr sz="225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408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Keep Track…"/>
          <p:cNvSpPr txBox="1"/>
          <p:nvPr/>
        </p:nvSpPr>
        <p:spPr>
          <a:xfrm>
            <a:off x="6324911" y="2340393"/>
            <a:ext cx="2363261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>
              <a:defRPr sz="3000"/>
            </a:pPr>
            <a:r>
              <a:rPr sz="2250"/>
              <a:t>Keep Track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Timetable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List of current semester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CiE(s) taken last semester </a:t>
            </a:r>
          </a:p>
        </p:txBody>
      </p:sp>
      <p:pic>
        <p:nvPicPr>
          <p:cNvPr id="246" name="6 Profile.png" descr="6 Profil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39208" y="1116216"/>
            <a:ext cx="2265585" cy="4625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1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50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49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2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47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 advAuto="0"/>
      <p:bldP spid="248" grpId="0" animBg="1" advAuto="0"/>
      <p:bldP spid="25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2 Faculty Layout.png" descr="2 Faculty Layou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39208" y="1116216"/>
            <a:ext cx="2265585" cy="4625568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croll…"/>
          <p:cNvSpPr txBox="1"/>
          <p:nvPr/>
        </p:nvSpPr>
        <p:spPr>
          <a:xfrm>
            <a:off x="6520365" y="2521367"/>
            <a:ext cx="217238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Scroll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View 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faculties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sort by colours</a:t>
            </a:r>
          </a:p>
        </p:txBody>
      </p:sp>
      <p:pic>
        <p:nvPicPr>
          <p:cNvPr id="26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567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1229800"/>
            <a:ext cx="648774" cy="64877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3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72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1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2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5982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 advAuto="0"/>
      <p:bldP spid="270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2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croll…"/>
          <p:cNvSpPr txBox="1"/>
          <p:nvPr/>
        </p:nvSpPr>
        <p:spPr>
          <a:xfrm>
            <a:off x="6385336" y="2521367"/>
            <a:ext cx="2140327" cy="182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Scroll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View 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Bookmark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added to cart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Select classes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567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1229800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3 Course List.png" descr="3 Course Li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6147" y="1089551"/>
            <a:ext cx="2291706" cy="467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1874692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934" y="3273444"/>
            <a:ext cx="861467" cy="8290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97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6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2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8944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" grpId="0" animBg="1" advAuto="0"/>
      <p:bldP spid="295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croll…"/>
          <p:cNvSpPr txBox="1"/>
          <p:nvPr/>
        </p:nvSpPr>
        <p:spPr>
          <a:xfrm>
            <a:off x="6306568" y="2340393"/>
            <a:ext cx="2573138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Scroll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View </a:t>
            </a:r>
          </a:p>
          <a:p>
            <a:pPr marL="225592" indent="-225592">
              <a:buSzPct val="100000"/>
              <a:buChar char="-"/>
              <a:defRPr sz="3000"/>
            </a:pPr>
            <a:r>
              <a:rPr sz="2250"/>
              <a:t>with details 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Campus/Location</a:t>
            </a:r>
          </a:p>
          <a:p>
            <a:pPr>
              <a:defRPr sz="3000"/>
            </a:pPr>
            <a:r>
              <a:rPr sz="2250"/>
              <a:t>-  integrated map?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Lecturers’ contact</a:t>
            </a:r>
          </a:p>
        </p:txBody>
      </p:sp>
      <p:pic>
        <p:nvPicPr>
          <p:cNvPr id="3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567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1229800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1874692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630" y="1874692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4 Course Detail.png" descr="4 Course Detai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26147" y="1089551"/>
            <a:ext cx="2291706" cy="467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934" y="3273444"/>
            <a:ext cx="861467" cy="8290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5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324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3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3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9177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 advAuto="0"/>
      <p:bldP spid="321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 descr="Image"/>
          <p:cNvPicPr>
            <a:picLocks noChangeAspect="1"/>
          </p:cNvPicPr>
          <p:nvPr/>
        </p:nvPicPr>
        <p:blipFill>
          <a:blip r:embed="rId2">
            <a:alphaModFix amt="41015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Image" descr="Image"/>
          <p:cNvPicPr>
            <a:picLocks noChangeAspect="1"/>
          </p:cNvPicPr>
          <p:nvPr/>
        </p:nvPicPr>
        <p:blipFill>
          <a:blip r:embed="rId3">
            <a:alphaModFix amt="41015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Image" descr="Image"/>
          <p:cNvPicPr>
            <a:picLocks noChangeAspect="1"/>
          </p:cNvPicPr>
          <p:nvPr/>
        </p:nvPicPr>
        <p:blipFill>
          <a:blip r:embed="rId4">
            <a:alphaModFix amt="20301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alphaModFix amt="20274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Image" descr="Image"/>
          <p:cNvPicPr>
            <a:picLocks noChangeAspect="1"/>
          </p:cNvPicPr>
          <p:nvPr/>
        </p:nvPicPr>
        <p:blipFill>
          <a:blip r:embed="rId3">
            <a:alphaModFix amt="20274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opping cart…"/>
          <p:cNvSpPr txBox="1"/>
          <p:nvPr/>
        </p:nvSpPr>
        <p:spPr>
          <a:xfrm>
            <a:off x="6306569" y="2340393"/>
            <a:ext cx="2291705" cy="182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Shopping cart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Submission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Check for possible conflicts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9567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1229800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1874692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4630" y="1874692"/>
            <a:ext cx="648774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9934" y="3273444"/>
            <a:ext cx="861467" cy="82904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1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350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9" name="prototyping-image_csp23844571.jpg" descr="prototyping-image_csp23844571.jpg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pic>
        <p:nvPicPr>
          <p:cNvPr id="3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5 Cart and Submit.png" descr="5 Cart and Submit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26147" y="1089551"/>
            <a:ext cx="2291706" cy="4678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3680" y="2521681"/>
            <a:ext cx="648774" cy="6487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938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5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9000"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57200" y="12025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de-DE" sz="4400" b="0" i="0" u="none" strike="noStrike" cap="none" dirty="0" err="1">
                <a:solidFill>
                  <a:schemeClr val="dk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Calibri"/>
                <a:ea typeface="Calibri"/>
                <a:cs typeface="Calibri"/>
                <a:sym typeface="Calibri"/>
              </a:rPr>
              <a:t>Vertical</a:t>
            </a:r>
            <a:r>
              <a:rPr lang="de-DE" sz="4400" b="0" i="0" u="none" strike="noStrike" cap="none" dirty="0">
                <a:solidFill>
                  <a:schemeClr val="dk1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sym typeface="Calibri"/>
              </a:rPr>
              <a:t> prototype</a:t>
            </a:r>
            <a:endParaRPr dirty="0"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 descr="F:\Dokumente\Uni\4\App\concept\Screenshot_20180425-14454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250" y="1556800"/>
            <a:ext cx="2819900" cy="501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 descr="F:\Dokumente\Uni\4\App\concept\Screenshot_20180425-144551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03848" y="1556792"/>
            <a:ext cx="2819912" cy="501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 descr="F:\Dokumente\Uni\4\App\concept\Screenshot_20180425-144602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6176" y="1556792"/>
            <a:ext cx="2835315" cy="504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39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Shape 94" descr="F:\Dokumente\Uni\4\App\concept\website .bm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92696"/>
            <a:ext cx="9119659" cy="5129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F:\Dokumente\Uni\4\App\concept\Screenshot_20180424-10095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4168" y="836712"/>
            <a:ext cx="2880320" cy="51205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Shape 100"/>
          <p:cNvCxnSpPr/>
          <p:nvPr/>
        </p:nvCxnSpPr>
        <p:spPr>
          <a:xfrm flipH="1">
            <a:off x="2051720" y="1772816"/>
            <a:ext cx="4176464" cy="864096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 descr="F:\Dokumente\Uni\4\App\concept\Screenshot_20180424-10101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0192" y="1124744"/>
            <a:ext cx="2448272" cy="4352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Shape 106"/>
          <p:cNvCxnSpPr/>
          <p:nvPr/>
        </p:nvCxnSpPr>
        <p:spPr>
          <a:xfrm rot="10800000">
            <a:off x="2339752" y="1700808"/>
            <a:ext cx="5832648" cy="72008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7" name="Shape 107"/>
          <p:cNvCxnSpPr/>
          <p:nvPr/>
        </p:nvCxnSpPr>
        <p:spPr>
          <a:xfrm flipH="1">
            <a:off x="1187624" y="1988840"/>
            <a:ext cx="6768752" cy="1368152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8" name="Shape 108"/>
          <p:cNvCxnSpPr/>
          <p:nvPr/>
        </p:nvCxnSpPr>
        <p:spPr>
          <a:xfrm flipH="1">
            <a:off x="2915816" y="3356992"/>
            <a:ext cx="5616624" cy="36004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 descr="F:\Dokumente\Uni\4\App\concept\Screenshot_20180424-101015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0192" y="1124744"/>
            <a:ext cx="2448272" cy="4352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/>
          <p:nvPr/>
        </p:nvCxnSpPr>
        <p:spPr>
          <a:xfrm flipH="1">
            <a:off x="2051720" y="2204864"/>
            <a:ext cx="5472608" cy="1440160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5" name="Shape 115"/>
          <p:cNvCxnSpPr/>
          <p:nvPr/>
        </p:nvCxnSpPr>
        <p:spPr>
          <a:xfrm flipH="1">
            <a:off x="2051720" y="3356992"/>
            <a:ext cx="6480720" cy="1584176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59" descr="Shape 59"/>
          <p:cNvPicPr>
            <a:picLocks noChangeAspect="1"/>
          </p:cNvPicPr>
          <p:nvPr/>
        </p:nvPicPr>
        <p:blipFill>
          <a:blip r:embed="rId3">
            <a:extLst/>
          </a:blip>
          <a:srcRect l="51031" t="1" r="27186" b="52900"/>
          <a:stretch>
            <a:fillRect/>
          </a:stretch>
        </p:blipFill>
        <p:spPr>
          <a:xfrm>
            <a:off x="1673485" y="1909143"/>
            <a:ext cx="1006535" cy="1230215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69803"/>
              </a:srgbClr>
            </a:outerShdw>
          </a:effectLst>
        </p:spPr>
      </p:pic>
      <p:grpSp>
        <p:nvGrpSpPr>
          <p:cNvPr id="134" name="Shape 60"/>
          <p:cNvGrpSpPr/>
          <p:nvPr/>
        </p:nvGrpSpPr>
        <p:grpSpPr>
          <a:xfrm>
            <a:off x="1587024" y="1122608"/>
            <a:ext cx="2988373" cy="538619"/>
            <a:chOff x="0" y="0"/>
            <a:chExt cx="3984496" cy="718157"/>
          </a:xfrm>
        </p:grpSpPr>
        <p:sp>
          <p:nvSpPr>
            <p:cNvPr id="132" name="Shape 61"/>
            <p:cNvSpPr/>
            <p:nvPr/>
          </p:nvSpPr>
          <p:spPr>
            <a:xfrm>
              <a:off x="0" y="0"/>
              <a:ext cx="3984496" cy="718157"/>
            </a:xfrm>
            <a:prstGeom prst="roundRect">
              <a:avLst>
                <a:gd name="adj" fmla="val 18651"/>
              </a:avLst>
            </a:pr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75"/>
            </a:p>
          </p:txBody>
        </p:sp>
        <p:sp>
          <p:nvSpPr>
            <p:cNvPr id="133" name="Shape 62"/>
            <p:cNvSpPr txBox="1"/>
            <p:nvPr/>
          </p:nvSpPr>
          <p:spPr>
            <a:xfrm>
              <a:off x="39231" y="161429"/>
              <a:ext cx="3906035" cy="3952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75"/>
                <a:t>Narong Mongkut</a:t>
              </a:r>
            </a:p>
          </p:txBody>
        </p:sp>
      </p:grpSp>
      <p:sp>
        <p:nvSpPr>
          <p:cNvPr id="135" name="Shape 63"/>
          <p:cNvSpPr txBox="1"/>
          <p:nvPr/>
        </p:nvSpPr>
        <p:spPr>
          <a:xfrm>
            <a:off x="2835198" y="1804702"/>
            <a:ext cx="4251611" cy="1439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Occupation : Engineering Student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Nationality : Thailand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Age : 25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Gender : Male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Language : Thai - native, English - good</a:t>
            </a:r>
          </a:p>
        </p:txBody>
      </p:sp>
      <p:grpSp>
        <p:nvGrpSpPr>
          <p:cNvPr id="138" name="Shape 64"/>
          <p:cNvGrpSpPr/>
          <p:nvPr/>
        </p:nvGrpSpPr>
        <p:grpSpPr>
          <a:xfrm>
            <a:off x="1635761" y="3315858"/>
            <a:ext cx="6028662" cy="835935"/>
            <a:chOff x="0" y="0"/>
            <a:chExt cx="8038215" cy="1114578"/>
          </a:xfrm>
        </p:grpSpPr>
        <p:sp>
          <p:nvSpPr>
            <p:cNvPr id="136" name="Shape 65"/>
            <p:cNvSpPr/>
            <p:nvPr/>
          </p:nvSpPr>
          <p:spPr>
            <a:xfrm>
              <a:off x="0" y="0"/>
              <a:ext cx="8038215" cy="1114578"/>
            </a:xfrm>
            <a:prstGeom prst="roundRect">
              <a:avLst>
                <a:gd name="adj" fmla="val 15408"/>
              </a:avLst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900"/>
            </a:p>
          </p:txBody>
        </p:sp>
        <p:sp>
          <p:nvSpPr>
            <p:cNvPr id="137" name="Shape 66"/>
            <p:cNvSpPr txBox="1"/>
            <p:nvPr/>
          </p:nvSpPr>
          <p:spPr>
            <a:xfrm>
              <a:off x="50299" y="105722"/>
              <a:ext cx="7937618" cy="903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Motivation / Description :</a:t>
              </a:r>
              <a:endParaRPr sz="1050"/>
            </a:p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Always wanted to learn a foreign language to complement my studies however most people in Thailand only actively speak Thai and it becomes increasingly more difficult to master a foreign language. </a:t>
              </a:r>
            </a:p>
          </p:txBody>
        </p:sp>
      </p:grpSp>
      <p:grpSp>
        <p:nvGrpSpPr>
          <p:cNvPr id="141" name="Shape 67"/>
          <p:cNvGrpSpPr/>
          <p:nvPr/>
        </p:nvGrpSpPr>
        <p:grpSpPr>
          <a:xfrm>
            <a:off x="1627497" y="4238294"/>
            <a:ext cx="6028662" cy="677349"/>
            <a:chOff x="0" y="-7384"/>
            <a:chExt cx="8038215" cy="903130"/>
          </a:xfrm>
        </p:grpSpPr>
        <p:sp>
          <p:nvSpPr>
            <p:cNvPr id="139" name="Shape 68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900"/>
            </a:p>
          </p:txBody>
        </p:sp>
        <p:sp>
          <p:nvSpPr>
            <p:cNvPr id="140" name="Shape 69"/>
            <p:cNvSpPr txBox="1"/>
            <p:nvPr/>
          </p:nvSpPr>
          <p:spPr>
            <a:xfrm>
              <a:off x="42116" y="-7384"/>
              <a:ext cx="7953982" cy="903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Goal :</a:t>
              </a:r>
              <a:endParaRPr sz="1050"/>
            </a:p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Always wanted to be an all rounded engineering graduate with not only focus in technical knowledge, however also other language skills that open international doors. </a:t>
              </a:r>
            </a:p>
          </p:txBody>
        </p:sp>
      </p:grpSp>
      <p:grpSp>
        <p:nvGrpSpPr>
          <p:cNvPr id="144" name="Shape 70"/>
          <p:cNvGrpSpPr/>
          <p:nvPr/>
        </p:nvGrpSpPr>
        <p:grpSpPr>
          <a:xfrm>
            <a:off x="1627497" y="4996610"/>
            <a:ext cx="6028662" cy="677349"/>
            <a:chOff x="0" y="-7383"/>
            <a:chExt cx="8038215" cy="903130"/>
          </a:xfrm>
        </p:grpSpPr>
        <p:sp>
          <p:nvSpPr>
            <p:cNvPr id="142" name="Shape 71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00A89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900"/>
            </a:p>
          </p:txBody>
        </p:sp>
        <p:sp>
          <p:nvSpPr>
            <p:cNvPr id="143" name="Shape 72"/>
            <p:cNvSpPr txBox="1"/>
            <p:nvPr/>
          </p:nvSpPr>
          <p:spPr>
            <a:xfrm>
              <a:off x="42116" y="-7383"/>
              <a:ext cx="7953982" cy="903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Pain points :</a:t>
              </a:r>
              <a:endParaRPr sz="1050"/>
            </a:p>
            <a:p>
              <a:pPr>
                <a:lnSpc>
                  <a:spcPct val="150000"/>
                </a:lnSpc>
                <a:defRPr sz="12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900"/>
                <a:t>Doing exchange in Germany but do not know how to find resources to mingle with local students for language exchange. </a:t>
              </a:r>
            </a:p>
          </p:txBody>
        </p:sp>
      </p:grpSp>
      <p:grpSp>
        <p:nvGrpSpPr>
          <p:cNvPr id="147" name="Picture 5"/>
          <p:cNvGrpSpPr/>
          <p:nvPr/>
        </p:nvGrpSpPr>
        <p:grpSpPr>
          <a:xfrm>
            <a:off x="619530" y="1058779"/>
            <a:ext cx="667203" cy="666275"/>
            <a:chOff x="0" y="0"/>
            <a:chExt cx="889602" cy="888364"/>
          </a:xfrm>
        </p:grpSpPr>
        <p:pic>
          <p:nvPicPr>
            <p:cNvPr id="146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400" y="114300"/>
              <a:ext cx="597503" cy="6089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5" name="Picture 5" descr="Picture 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603" cy="88836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11499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24064" y="4136776"/>
            <a:ext cx="49496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/>
              <a:t>Demo</a:t>
            </a:r>
            <a:endParaRPr lang="en-US" sz="66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57" y="127927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witch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Shape 96"/>
          <p:cNvGrpSpPr/>
          <p:nvPr/>
        </p:nvGrpSpPr>
        <p:grpSpPr>
          <a:xfrm>
            <a:off x="1587024" y="1122609"/>
            <a:ext cx="3646821" cy="2747210"/>
            <a:chOff x="0" y="0"/>
            <a:chExt cx="4862427" cy="3662945"/>
          </a:xfrm>
        </p:grpSpPr>
        <p:sp>
          <p:nvSpPr>
            <p:cNvPr id="149" name="Shape 97"/>
            <p:cNvSpPr/>
            <p:nvPr/>
          </p:nvSpPr>
          <p:spPr>
            <a:xfrm>
              <a:off x="0" y="0"/>
              <a:ext cx="3984495" cy="718155"/>
            </a:xfrm>
            <a:prstGeom prst="roundRect">
              <a:avLst>
                <a:gd name="adj" fmla="val 18651"/>
              </a:avLst>
            </a:pr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75"/>
            </a:p>
          </p:txBody>
        </p:sp>
        <p:sp>
          <p:nvSpPr>
            <p:cNvPr id="150" name="Shape 98"/>
            <p:cNvSpPr txBox="1"/>
            <p:nvPr/>
          </p:nvSpPr>
          <p:spPr>
            <a:xfrm>
              <a:off x="39231" y="161427"/>
              <a:ext cx="3906035" cy="3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75"/>
                <a:t>Maxwell Bauer</a:t>
              </a:r>
            </a:p>
          </p:txBody>
        </p:sp>
        <p:sp>
          <p:nvSpPr>
            <p:cNvPr id="151" name="Shape 99"/>
            <p:cNvSpPr txBox="1"/>
            <p:nvPr/>
          </p:nvSpPr>
          <p:spPr>
            <a:xfrm>
              <a:off x="3097509" y="2487432"/>
              <a:ext cx="1764918" cy="1175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lnSpc>
                  <a:spcPct val="239099"/>
                </a:lnSpc>
                <a:defRPr sz="1500">
                  <a:solidFill>
                    <a:srgbClr val="2F5496"/>
                  </a:solidFill>
                </a:defRPr>
              </a:lvl1pPr>
            </a:lstStyle>
            <a:p>
              <a:r>
                <a:rPr sz="1125"/>
                <a:t>Franziska Hintermaier</a:t>
              </a:r>
            </a:p>
          </p:txBody>
        </p:sp>
      </p:grpSp>
      <p:sp>
        <p:nvSpPr>
          <p:cNvPr id="153" name="Shape 100"/>
          <p:cNvSpPr txBox="1"/>
          <p:nvPr/>
        </p:nvSpPr>
        <p:spPr>
          <a:xfrm>
            <a:off x="2857667" y="1765173"/>
            <a:ext cx="4956033" cy="1439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Occupation : Hospitality Student 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Nationality : USA (Miami, Florida)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Age : 26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Gender : Male</a:t>
            </a:r>
            <a:endParaRPr sz="90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/>
              <a:t>Language : English - native, French - good, Spanish - beginner</a:t>
            </a:r>
          </a:p>
        </p:txBody>
      </p:sp>
      <p:grpSp>
        <p:nvGrpSpPr>
          <p:cNvPr id="156" name="Shape 101"/>
          <p:cNvGrpSpPr/>
          <p:nvPr/>
        </p:nvGrpSpPr>
        <p:grpSpPr>
          <a:xfrm>
            <a:off x="1635762" y="3315859"/>
            <a:ext cx="6028662" cy="835935"/>
            <a:chOff x="0" y="0"/>
            <a:chExt cx="8038215" cy="1114578"/>
          </a:xfrm>
        </p:grpSpPr>
        <p:sp>
          <p:nvSpPr>
            <p:cNvPr id="154" name="Shape 102"/>
            <p:cNvSpPr/>
            <p:nvPr/>
          </p:nvSpPr>
          <p:spPr>
            <a:xfrm>
              <a:off x="0" y="0"/>
              <a:ext cx="8038215" cy="1114578"/>
            </a:xfrm>
            <a:prstGeom prst="roundRect">
              <a:avLst>
                <a:gd name="adj" fmla="val 15408"/>
              </a:avLst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55" name="Shape 103"/>
            <p:cNvSpPr txBox="1"/>
            <p:nvPr/>
          </p:nvSpPr>
          <p:spPr>
            <a:xfrm>
              <a:off x="50299" y="163432"/>
              <a:ext cx="7937618" cy="787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Motivation :</a:t>
              </a:r>
              <a:endParaRPr sz="900"/>
            </a:p>
            <a:p>
              <a:pPr>
                <a:lnSpc>
                  <a:spcPct val="150000"/>
                </a:lnSpc>
                <a:defRPr sz="2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500"/>
                <a:t>Always wanted to study abroad and make new friends. </a:t>
              </a:r>
            </a:p>
          </p:txBody>
        </p:sp>
      </p:grpSp>
      <p:grpSp>
        <p:nvGrpSpPr>
          <p:cNvPr id="159" name="Shape 104"/>
          <p:cNvGrpSpPr/>
          <p:nvPr/>
        </p:nvGrpSpPr>
        <p:grpSpPr>
          <a:xfrm>
            <a:off x="1627497" y="4243832"/>
            <a:ext cx="6028662" cy="666275"/>
            <a:chOff x="0" y="0"/>
            <a:chExt cx="8038215" cy="888365"/>
          </a:xfrm>
        </p:grpSpPr>
        <p:sp>
          <p:nvSpPr>
            <p:cNvPr id="157" name="Shape 105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58" name="Shape 106"/>
            <p:cNvSpPr txBox="1"/>
            <p:nvPr/>
          </p:nvSpPr>
          <p:spPr>
            <a:xfrm>
              <a:off x="42116" y="119574"/>
              <a:ext cx="7953982" cy="649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Goal :</a:t>
              </a:r>
              <a:endParaRPr sz="900"/>
            </a:p>
            <a:p>
              <a:pPr>
                <a:lnSpc>
                  <a:spcPct val="150000"/>
                </a:lnSpc>
                <a:defRPr sz="14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050"/>
                <a:t>Learning german, Collecting experiences for his studies and living in another culture</a:t>
              </a:r>
            </a:p>
          </p:txBody>
        </p:sp>
      </p:grpSp>
      <p:grpSp>
        <p:nvGrpSpPr>
          <p:cNvPr id="162" name="Shape 107"/>
          <p:cNvGrpSpPr/>
          <p:nvPr/>
        </p:nvGrpSpPr>
        <p:grpSpPr>
          <a:xfrm>
            <a:off x="1627497" y="5002147"/>
            <a:ext cx="6028662" cy="666275"/>
            <a:chOff x="0" y="0"/>
            <a:chExt cx="8038215" cy="888365"/>
          </a:xfrm>
        </p:grpSpPr>
        <p:sp>
          <p:nvSpPr>
            <p:cNvPr id="160" name="Shape 108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00A89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61" name="Shape 109"/>
            <p:cNvSpPr txBox="1"/>
            <p:nvPr/>
          </p:nvSpPr>
          <p:spPr>
            <a:xfrm>
              <a:off x="42116" y="154198"/>
              <a:ext cx="7953982" cy="579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Pain points :</a:t>
              </a:r>
              <a:endParaRPr sz="900"/>
            </a:p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First time in Europe and not being familiar with it. Also not a frequent computer user.</a:t>
              </a:r>
            </a:p>
          </p:txBody>
        </p:sp>
      </p:grpSp>
      <p:pic>
        <p:nvPicPr>
          <p:cNvPr id="163" name="Shape 110" descr="Shape 1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62183" y="1815855"/>
            <a:ext cx="1004799" cy="1337732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69803"/>
              </a:srgbClr>
            </a:outerShdw>
          </a:effectLst>
        </p:spPr>
      </p:pic>
      <p:grpSp>
        <p:nvGrpSpPr>
          <p:cNvPr id="166" name="Picture 5"/>
          <p:cNvGrpSpPr/>
          <p:nvPr/>
        </p:nvGrpSpPr>
        <p:grpSpPr>
          <a:xfrm>
            <a:off x="619530" y="1058779"/>
            <a:ext cx="667203" cy="666275"/>
            <a:chOff x="0" y="0"/>
            <a:chExt cx="889602" cy="888364"/>
          </a:xfrm>
        </p:grpSpPr>
        <p:pic>
          <p:nvPicPr>
            <p:cNvPr id="165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400" y="114300"/>
              <a:ext cx="597503" cy="6089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4" name="Picture 5" descr="Picture 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603" cy="88836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65466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Shape 77"/>
          <p:cNvGrpSpPr/>
          <p:nvPr/>
        </p:nvGrpSpPr>
        <p:grpSpPr>
          <a:xfrm>
            <a:off x="1587024" y="1122608"/>
            <a:ext cx="3646821" cy="2747211"/>
            <a:chOff x="0" y="0"/>
            <a:chExt cx="4862427" cy="3662946"/>
          </a:xfrm>
        </p:grpSpPr>
        <p:sp>
          <p:nvSpPr>
            <p:cNvPr id="168" name="Shape 78"/>
            <p:cNvSpPr/>
            <p:nvPr/>
          </p:nvSpPr>
          <p:spPr>
            <a:xfrm>
              <a:off x="0" y="0"/>
              <a:ext cx="3984495" cy="718155"/>
            </a:xfrm>
            <a:prstGeom prst="roundRect">
              <a:avLst>
                <a:gd name="adj" fmla="val 18651"/>
              </a:avLst>
            </a:prstGeom>
            <a:solidFill>
              <a:srgbClr val="B51600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1575"/>
            </a:p>
          </p:txBody>
        </p:sp>
        <p:sp>
          <p:nvSpPr>
            <p:cNvPr id="169" name="Shape 79"/>
            <p:cNvSpPr txBox="1"/>
            <p:nvPr/>
          </p:nvSpPr>
          <p:spPr>
            <a:xfrm>
              <a:off x="39231" y="161427"/>
              <a:ext cx="3906035" cy="3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75"/>
                <a:t>Franziska Hintermaier</a:t>
              </a:r>
            </a:p>
          </p:txBody>
        </p:sp>
        <p:sp>
          <p:nvSpPr>
            <p:cNvPr id="170" name="Shape 80"/>
            <p:cNvSpPr txBox="1"/>
            <p:nvPr/>
          </p:nvSpPr>
          <p:spPr>
            <a:xfrm>
              <a:off x="3097509" y="2487433"/>
              <a:ext cx="1764918" cy="1175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>
              <a:lvl1pPr>
                <a:lnSpc>
                  <a:spcPct val="239099"/>
                </a:lnSpc>
                <a:defRPr sz="1500">
                  <a:solidFill>
                    <a:srgbClr val="2F5496"/>
                  </a:solidFill>
                </a:defRPr>
              </a:lvl1pPr>
            </a:lstStyle>
            <a:p>
              <a:r>
                <a:rPr sz="1125" dirty="0"/>
                <a:t>Franziska Hintermaier</a:t>
              </a:r>
            </a:p>
          </p:txBody>
        </p:sp>
      </p:grpSp>
      <p:sp>
        <p:nvSpPr>
          <p:cNvPr id="172" name="Shape 81"/>
          <p:cNvSpPr txBox="1"/>
          <p:nvPr/>
        </p:nvSpPr>
        <p:spPr>
          <a:xfrm>
            <a:off x="2940051" y="1696973"/>
            <a:ext cx="4186750" cy="1439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Occupation : Academic staff for Courses in English</a:t>
            </a:r>
            <a:endParaRPr sz="900" dirty="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Nationality : Germany</a:t>
            </a:r>
            <a:endParaRPr sz="900" dirty="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Age : 47</a:t>
            </a:r>
            <a:endParaRPr sz="900" dirty="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Gender : Female</a:t>
            </a:r>
            <a:endParaRPr sz="900" dirty="0"/>
          </a:p>
          <a:p>
            <a:pPr>
              <a:lnSpc>
                <a:spcPct val="150000"/>
              </a:lnSpc>
              <a:defRPr sz="16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200" dirty="0"/>
              <a:t>Language : German - native, English - good</a:t>
            </a:r>
          </a:p>
        </p:txBody>
      </p:sp>
      <p:grpSp>
        <p:nvGrpSpPr>
          <p:cNvPr id="175" name="Shape 82"/>
          <p:cNvGrpSpPr/>
          <p:nvPr/>
        </p:nvGrpSpPr>
        <p:grpSpPr>
          <a:xfrm>
            <a:off x="1635761" y="3315858"/>
            <a:ext cx="6028662" cy="835935"/>
            <a:chOff x="0" y="0"/>
            <a:chExt cx="8038215" cy="1114578"/>
          </a:xfrm>
        </p:grpSpPr>
        <p:sp>
          <p:nvSpPr>
            <p:cNvPr id="173" name="Shape 83"/>
            <p:cNvSpPr/>
            <p:nvPr/>
          </p:nvSpPr>
          <p:spPr>
            <a:xfrm>
              <a:off x="0" y="0"/>
              <a:ext cx="8038215" cy="1114578"/>
            </a:xfrm>
            <a:prstGeom prst="roundRect">
              <a:avLst>
                <a:gd name="adj" fmla="val 15408"/>
              </a:avLst>
            </a:prstGeom>
            <a:solidFill>
              <a:srgbClr val="FE93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74" name="Shape 84"/>
            <p:cNvSpPr txBox="1"/>
            <p:nvPr/>
          </p:nvSpPr>
          <p:spPr>
            <a:xfrm>
              <a:off x="50299" y="140349"/>
              <a:ext cx="7937618" cy="833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Motivation/Description:</a:t>
              </a:r>
              <a:endParaRPr sz="900"/>
            </a:p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Have been working at the university since 20 years. Job mainly focusing on incoming international exchange students, helping them for courses registration and integration.</a:t>
              </a:r>
            </a:p>
          </p:txBody>
        </p:sp>
      </p:grpSp>
      <p:grpSp>
        <p:nvGrpSpPr>
          <p:cNvPr id="178" name="Shape 85"/>
          <p:cNvGrpSpPr/>
          <p:nvPr/>
        </p:nvGrpSpPr>
        <p:grpSpPr>
          <a:xfrm>
            <a:off x="1627497" y="4243832"/>
            <a:ext cx="6028662" cy="666275"/>
            <a:chOff x="0" y="0"/>
            <a:chExt cx="8038215" cy="888365"/>
          </a:xfrm>
        </p:grpSpPr>
        <p:sp>
          <p:nvSpPr>
            <p:cNvPr id="176" name="Shape 86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1EB001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77" name="Shape 87"/>
            <p:cNvSpPr txBox="1"/>
            <p:nvPr/>
          </p:nvSpPr>
          <p:spPr>
            <a:xfrm>
              <a:off x="42116" y="154198"/>
              <a:ext cx="7953982" cy="579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Goal :</a:t>
              </a:r>
              <a:endParaRPr sz="900"/>
            </a:p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To help international students have a pleasant stay in Munich.</a:t>
              </a:r>
            </a:p>
          </p:txBody>
        </p:sp>
      </p:grpSp>
      <p:grpSp>
        <p:nvGrpSpPr>
          <p:cNvPr id="181" name="Shape 88"/>
          <p:cNvGrpSpPr/>
          <p:nvPr/>
        </p:nvGrpSpPr>
        <p:grpSpPr>
          <a:xfrm>
            <a:off x="1627497" y="5002147"/>
            <a:ext cx="6028662" cy="666275"/>
            <a:chOff x="0" y="0"/>
            <a:chExt cx="8038215" cy="888365"/>
          </a:xfrm>
        </p:grpSpPr>
        <p:sp>
          <p:nvSpPr>
            <p:cNvPr id="179" name="Shape 89"/>
            <p:cNvSpPr/>
            <p:nvPr/>
          </p:nvSpPr>
          <p:spPr>
            <a:xfrm>
              <a:off x="0" y="0"/>
              <a:ext cx="8038215" cy="888365"/>
            </a:xfrm>
            <a:prstGeom prst="roundRect">
              <a:avLst>
                <a:gd name="adj" fmla="val 16187"/>
              </a:avLst>
            </a:prstGeom>
            <a:solidFill>
              <a:srgbClr val="00A89D"/>
            </a:solidFill>
            <a:ln w="12700" cap="flat">
              <a:noFill/>
              <a:miter lim="400000"/>
            </a:ln>
            <a:effectLst/>
          </p:spPr>
          <p:txBody>
            <a:bodyPr wrap="square" lIns="34289" tIns="34289" rIns="34289" bIns="34289" numCol="1" anchor="ctr">
              <a:no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825"/>
            </a:p>
          </p:txBody>
        </p:sp>
        <p:sp>
          <p:nvSpPr>
            <p:cNvPr id="180" name="Shape 90"/>
            <p:cNvSpPr txBox="1"/>
            <p:nvPr/>
          </p:nvSpPr>
          <p:spPr>
            <a:xfrm>
              <a:off x="42116" y="154198"/>
              <a:ext cx="7953982" cy="579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6789" tIns="26789" rIns="26789" bIns="26789" numCol="1" anchor="ctr">
              <a:spAutoFit/>
            </a:bodyPr>
            <a:lstStyle/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Pain points :</a:t>
              </a:r>
              <a:endParaRPr sz="900"/>
            </a:p>
            <a:p>
              <a:pPr>
                <a:lnSpc>
                  <a:spcPct val="150000"/>
                </a:lnSpc>
                <a:defRPr sz="11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825"/>
                <a:t>Registration for CiE for foreign students is not very intuitive</a:t>
              </a:r>
            </a:p>
          </p:txBody>
        </p:sp>
      </p:grpSp>
      <p:pic>
        <p:nvPicPr>
          <p:cNvPr id="182" name="Shape 91" descr="Shape 91"/>
          <p:cNvPicPr>
            <a:picLocks noChangeAspect="1"/>
          </p:cNvPicPr>
          <p:nvPr/>
        </p:nvPicPr>
        <p:blipFill>
          <a:blip r:embed="rId3">
            <a:extLst/>
          </a:blip>
          <a:srcRect l="6746" r="6745"/>
          <a:stretch>
            <a:fillRect/>
          </a:stretch>
        </p:blipFill>
        <p:spPr>
          <a:xfrm>
            <a:off x="1739538" y="1849080"/>
            <a:ext cx="1035466" cy="1298746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69803"/>
              </a:srgbClr>
            </a:outerShdw>
          </a:effectLst>
        </p:spPr>
      </p:pic>
      <p:grpSp>
        <p:nvGrpSpPr>
          <p:cNvPr id="185" name="Picture 5"/>
          <p:cNvGrpSpPr/>
          <p:nvPr/>
        </p:nvGrpSpPr>
        <p:grpSpPr>
          <a:xfrm>
            <a:off x="619530" y="1058779"/>
            <a:ext cx="667203" cy="666275"/>
            <a:chOff x="0" y="0"/>
            <a:chExt cx="889602" cy="888364"/>
          </a:xfrm>
        </p:grpSpPr>
        <p:pic>
          <p:nvPicPr>
            <p:cNvPr id="184" name="Picture 5" descr="Picture 5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52400" y="114300"/>
              <a:ext cx="597503" cy="6089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Picture 5" descr="Picture 5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889603" cy="88836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6556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byJack.pdf" descr="byJac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5064" y="806557"/>
            <a:ext cx="7413872" cy="524488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0" name="storyboarding-process-image-storyboarding-process-image-flat-vector-cartoon-illustration-objects-eps-vector_csp47210680.jpg"/>
          <p:cNvGrpSpPr/>
          <p:nvPr/>
        </p:nvGrpSpPr>
        <p:grpSpPr>
          <a:xfrm>
            <a:off x="163636" y="1102758"/>
            <a:ext cx="950147" cy="924376"/>
            <a:chOff x="0" y="0"/>
            <a:chExt cx="1266861" cy="1232500"/>
          </a:xfrm>
        </p:grpSpPr>
        <p:pic>
          <p:nvPicPr>
            <p:cNvPr id="189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974762" cy="953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8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6862" cy="12325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22801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byFlorian.pdf" descr="byFloria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228" y="440388"/>
            <a:ext cx="8002637" cy="60019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5" name="storyboarding-process-image-storyboarding-process-image-flat-vector-cartoon-illustration-objects-eps-vector_csp47210680.jpg"/>
          <p:cNvGrpSpPr/>
          <p:nvPr/>
        </p:nvGrpSpPr>
        <p:grpSpPr>
          <a:xfrm>
            <a:off x="163636" y="1102758"/>
            <a:ext cx="950147" cy="924376"/>
            <a:chOff x="0" y="0"/>
            <a:chExt cx="1266861" cy="1232500"/>
          </a:xfrm>
        </p:grpSpPr>
        <p:pic>
          <p:nvPicPr>
            <p:cNvPr id="194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974762" cy="953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3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6862" cy="12325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0717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byLeon.pdf" descr="byLe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8" y="973777"/>
            <a:ext cx="9130382" cy="51358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storyboarding-process-image-storyboarding-process-image-flat-vector-cartoon-illustration-objects-eps-vector_csp47210680.jpg"/>
          <p:cNvGrpSpPr/>
          <p:nvPr/>
        </p:nvGrpSpPr>
        <p:grpSpPr>
          <a:xfrm>
            <a:off x="163636" y="1102758"/>
            <a:ext cx="950147" cy="924376"/>
            <a:chOff x="0" y="0"/>
            <a:chExt cx="1266861" cy="1232500"/>
          </a:xfrm>
        </p:grpSpPr>
        <p:pic>
          <p:nvPicPr>
            <p:cNvPr id="199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2400" y="114300"/>
              <a:ext cx="974762" cy="95310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8" name="storyboarding-process-image-storyboarding-process-image-flat-vector-cartoon-illustration-objects-eps-vector_csp47210680.jpg" descr="storyboarding-process-image-storyboarding-process-image-flat-vector-cartoon-illustration-objects-eps-vector_csp47210680.jpg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66862" cy="1232501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34510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Users"/>
          <p:cNvSpPr txBox="1"/>
          <p:nvPr/>
        </p:nvSpPr>
        <p:spPr>
          <a:xfrm>
            <a:off x="1537401" y="1098617"/>
            <a:ext cx="822659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Users</a:t>
            </a:r>
          </a:p>
        </p:txBody>
      </p:sp>
      <p:sp>
        <p:nvSpPr>
          <p:cNvPr id="203" name="Scroll…"/>
          <p:cNvSpPr txBox="1"/>
          <p:nvPr/>
        </p:nvSpPr>
        <p:spPr>
          <a:xfrm>
            <a:off x="847135" y="3420327"/>
            <a:ext cx="2573138" cy="2169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Scroll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View 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Campus/Location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Lecturers’ contact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Bookmark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Shopping cart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2531" y="1529319"/>
            <a:ext cx="1758939" cy="1692743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ign Up"/>
          <p:cNvSpPr txBox="1"/>
          <p:nvPr/>
        </p:nvSpPr>
        <p:spPr>
          <a:xfrm>
            <a:off x="4130689" y="1143627"/>
            <a:ext cx="109517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Sign Up</a:t>
            </a:r>
          </a:p>
        </p:txBody>
      </p:sp>
      <p:sp>
        <p:nvSpPr>
          <p:cNvPr id="206" name="Sign up…"/>
          <p:cNvSpPr txBox="1"/>
          <p:nvPr/>
        </p:nvSpPr>
        <p:spPr>
          <a:xfrm>
            <a:off x="3676123" y="3521599"/>
            <a:ext cx="2140327" cy="784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Sign up 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Select classes</a:t>
            </a:r>
          </a:p>
        </p:txBody>
      </p:sp>
      <p:sp>
        <p:nvSpPr>
          <p:cNvPr id="207" name="Keep Track"/>
          <p:cNvSpPr txBox="1"/>
          <p:nvPr/>
        </p:nvSpPr>
        <p:spPr>
          <a:xfrm>
            <a:off x="6518622" y="1143627"/>
            <a:ext cx="154401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Keep Track</a:t>
            </a:r>
          </a:p>
        </p:txBody>
      </p:sp>
      <p:sp>
        <p:nvSpPr>
          <p:cNvPr id="208" name="List…"/>
          <p:cNvSpPr txBox="1"/>
          <p:nvPr/>
        </p:nvSpPr>
        <p:spPr>
          <a:xfrm>
            <a:off x="6101224" y="3538082"/>
            <a:ext cx="2343248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89" rIns="34289">
            <a:spAutoFit/>
          </a:bodyPr>
          <a:lstStyle/>
          <a:p>
            <a:pPr marL="225592" indent="-225592">
              <a:buSzPct val="100000"/>
              <a:buChar char="•"/>
              <a:defRPr sz="3000"/>
            </a:pPr>
            <a:r>
              <a:rPr sz="2250"/>
              <a:t>List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Timetable</a:t>
            </a:r>
          </a:p>
          <a:p>
            <a:pPr marL="225592" indent="-225592">
              <a:buSzPct val="100000"/>
              <a:buChar char="•"/>
              <a:defRPr sz="3000"/>
            </a:pPr>
            <a:r>
              <a:rPr sz="2250"/>
              <a:t>CiEs from last semester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1914" y="1681490"/>
            <a:ext cx="1336794" cy="1758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7279" y="1562142"/>
            <a:ext cx="1762126" cy="17621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3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12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prototyping-image_csp23844571.jpg" descr="prototyping-image_csp23844571.jpg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  <p:sp>
        <p:nvSpPr>
          <p:cNvPr id="14" name="Shape 84"/>
          <p:cNvSpPr txBox="1">
            <a:spLocks/>
          </p:cNvSpPr>
          <p:nvPr/>
        </p:nvSpPr>
        <p:spPr>
          <a:xfrm>
            <a:off x="457200" y="13205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dirty="0" smtClean="0"/>
              <a:t>Horizontal Prototype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229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1 LogIn.png" descr="1 Log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9484" y="1157614"/>
            <a:ext cx="2225032" cy="4542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alphaModFix amt="19628"/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4">
            <a:alphaModFix amt="19628"/>
            <a:extLst/>
          </a:blip>
          <a:stretch>
            <a:fillRect/>
          </a:stretch>
        </p:blipFill>
        <p:spPr>
          <a:xfrm>
            <a:off x="498754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330881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954995" y="1229800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333694" y="1886314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954995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949369" y="1865167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Image" descr="Image"/>
          <p:cNvPicPr>
            <a:picLocks noChangeAspect="1"/>
          </p:cNvPicPr>
          <p:nvPr/>
        </p:nvPicPr>
        <p:blipFill>
          <a:blip r:embed="rId5">
            <a:alphaModFix amt="19628"/>
            <a:extLst/>
          </a:blip>
          <a:stretch>
            <a:fillRect/>
          </a:stretch>
        </p:blipFill>
        <p:spPr>
          <a:xfrm>
            <a:off x="328068" y="2521681"/>
            <a:ext cx="648773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Image" descr="Image"/>
          <p:cNvPicPr>
            <a:picLocks noChangeAspect="1"/>
          </p:cNvPicPr>
          <p:nvPr/>
        </p:nvPicPr>
        <p:blipFill>
          <a:blip r:embed="rId3">
            <a:alphaModFix amt="19628"/>
            <a:extLst/>
          </a:blip>
          <a:stretch>
            <a:fillRect/>
          </a:stretch>
        </p:blipFill>
        <p:spPr>
          <a:xfrm>
            <a:off x="1129958" y="3273480"/>
            <a:ext cx="861467" cy="8290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age" descr="Image"/>
          <p:cNvPicPr>
            <a:picLocks noChangeAspect="1"/>
          </p:cNvPicPr>
          <p:nvPr/>
        </p:nvPicPr>
        <p:blipFill>
          <a:blip r:embed="rId4">
            <a:alphaModFix amt="19628"/>
            <a:extLst/>
          </a:blip>
          <a:stretch>
            <a:fillRect/>
          </a:stretch>
        </p:blipFill>
        <p:spPr>
          <a:xfrm>
            <a:off x="1134120" y="432895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4">
            <a:alphaModFix amt="19628"/>
            <a:extLst/>
          </a:blip>
          <a:stretch>
            <a:fillRect/>
          </a:stretch>
        </p:blipFill>
        <p:spPr>
          <a:xfrm>
            <a:off x="498754" y="5071619"/>
            <a:ext cx="493067" cy="64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554" y="3273444"/>
            <a:ext cx="861466" cy="829046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ign Up"/>
          <p:cNvSpPr txBox="1"/>
          <p:nvPr/>
        </p:nvSpPr>
        <p:spPr>
          <a:xfrm>
            <a:off x="6955047" y="3245267"/>
            <a:ext cx="1095170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89" rIns="34289">
            <a:spAutoFit/>
          </a:bodyPr>
          <a:lstStyle>
            <a:lvl1pPr>
              <a:defRPr sz="3000"/>
            </a:lvl1pPr>
          </a:lstStyle>
          <a:p>
            <a:r>
              <a:rPr sz="2250"/>
              <a:t>Sign Up</a:t>
            </a:r>
          </a:p>
        </p:txBody>
      </p:sp>
      <p:grpSp>
        <p:nvGrpSpPr>
          <p:cNvPr id="231" name="prototyping-image_csp23844571.jpg"/>
          <p:cNvGrpSpPr/>
          <p:nvPr/>
        </p:nvGrpSpPr>
        <p:grpSpPr>
          <a:xfrm>
            <a:off x="8068638" y="4991380"/>
            <a:ext cx="799519" cy="783545"/>
            <a:chOff x="0" y="0"/>
            <a:chExt cx="1066023" cy="1044724"/>
          </a:xfrm>
        </p:grpSpPr>
        <p:pic>
          <p:nvPicPr>
            <p:cNvPr id="230" name="prototyping-image_csp23844571.jpg" descr="prototyping-image_csp23844571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2400" y="114300"/>
              <a:ext cx="773924" cy="76532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9" name="prototyping-image_csp23844571.jpg" descr="prototyping-image_csp23844571.jpg"/>
            <p:cNvPicPr>
              <a:picLocks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66024" cy="104472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011381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" grpId="0" animBg="1" advAuto="0"/>
    </p:bldLst>
  </p:timing>
</p:sld>
</file>

<file path=ppt/theme/theme1.xml><?xml version="1.0" encoding="utf-8"?>
<a:theme xmlns:a="http://schemas.openxmlformats.org/drawingml/2006/main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370</Words>
  <Application>Microsoft Macintosh PowerPoint</Application>
  <PresentationFormat>On-screen Show (4:3)</PresentationFormat>
  <Paragraphs>88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Helvetica Neue</vt:lpstr>
      <vt:lpstr>Arial</vt:lpstr>
      <vt:lpstr>Larissa-Design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Vertical prototype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Jack Tan</cp:lastModifiedBy>
  <cp:revision>3</cp:revision>
  <dcterms:modified xsi:type="dcterms:W3CDTF">2018-04-25T21:44:01Z</dcterms:modified>
</cp:coreProperties>
</file>